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92" r:id="rId6"/>
    <p:sldId id="289" r:id="rId7"/>
    <p:sldId id="279" r:id="rId8"/>
    <p:sldId id="280" r:id="rId9"/>
    <p:sldId id="258" r:id="rId10"/>
    <p:sldId id="257" r:id="rId11"/>
    <p:sldId id="259" r:id="rId12"/>
    <p:sldId id="260" r:id="rId13"/>
    <p:sldId id="263" r:id="rId14"/>
    <p:sldId id="264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704E-A3BB-E0E7-7D5A-6274EE76C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8DB5E-F1F5-3374-ED28-111D263F5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5793B-3F58-C7C5-289F-A09D1286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4478C-B072-1550-84E8-4BFFE509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F7C5-51A1-C3DA-AAF9-2A85D5DC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57BC-13DE-7EBF-FA95-71D0EF07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C8D3D-C07E-B32F-0D9C-EC52C0C02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FF941-EA6C-8CBB-BADF-594B4268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2E5EA-D94E-6F75-E11D-7C70DDE1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121D6-4FA5-51FC-AA82-50163860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12F0D-CA78-FC24-5545-5463C89FF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7D470-0822-88D2-92FB-F8F223E86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583B-517B-DE5B-CB12-ED13DBAC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0FB03-7CB6-E304-E40E-179BC60B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671F2-949F-5100-E3E6-58040574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F5DF-46A2-043B-778A-CB200631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7CD8-7A2A-F04D-91FA-21A3E2F5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52F0-409B-5DDC-4806-BFE1C2D4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75BE-9454-25D1-C97D-C9328074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C9AA-E486-4945-BE66-2184A181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4C2B-F202-92E8-58CF-AC106563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EF3A1-9C48-2BDB-62E0-F32A46E4D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A4D24-E6CC-05F0-21F8-2C9FECBF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CB6B-ACB6-553A-A14E-3A642CD2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20ED-6FD7-3160-F93D-6E27E7E0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9E08-5588-2134-0DB2-EA51AE41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9BA2-9DB4-1E25-0650-507520126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AA411-2F49-028D-9E56-9DA871CD2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F204-D0D7-5D5D-9378-8724E08C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903DA-40C9-C806-DE43-3D3C22F3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B8107-B962-B0CE-1DB1-2B3A5F02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D48B-AFF7-AAB5-2B70-FBF686D4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1896-877E-85E1-0256-E3E83ECA0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0530A-5604-0EA4-C742-BC626B369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A6F71-F923-CC48-5AD8-094AE6F9E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FF16F-AC83-9CF2-45DB-7734A5361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9F101-81A8-2AB0-1F62-E5E2659C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96A01-82DA-76E3-47A3-E8EAA9F8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2F7C9-3FAF-7FB2-6368-7DC73114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0E15-CD2B-C0A9-BD5C-E18FE56B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0CA43-C9E1-9527-3D4A-59504316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FCC8D-D260-C5C0-7CB5-9B2DF999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81F9C-781F-7BD0-9406-3B92B32C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69BC9-DEC6-E12C-23BB-2449B8D2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5C4F3-2105-370F-26B2-A4128374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5DFAE-5C73-2FC9-9E9C-9A80B035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C7C0-A785-0FCE-F63A-2CDC6F35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032D-CAB3-9C6A-FED5-19902639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AF8A5-9E96-1D52-524B-31CCCDD37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C5416-B880-E16C-A4C2-AFF5EA80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6CDDC-5109-6584-1EFD-10E378EB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9C327-BF89-CB80-E9A9-955AA5B7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09D8-1F3E-4F9D-2653-A35E8613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31C91-1EEC-9D04-24E5-7EF5F2CAF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A7420-73EF-DC13-C566-154D6D89A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62BFA-2967-81F2-163D-1B0850FD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CF288-F18E-1455-33CF-415072FC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25890-AD34-2880-3084-D5663EF0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E6921-7723-D289-E16C-05963DA9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501F2-00F6-2496-A7AF-597D8E7AF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A9BC-AEC6-7C88-B455-836487BC4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6ABB-4F80-4ED8-8EA8-E3DA3F2F120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2D8C-3B26-32E2-F891-C2BF7EAF2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8D85E-9C1B-05B3-672A-0A47C16E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D30F-FBCC-4EB1-BDEF-AB70C379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rambarajb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25E7-EA53-C686-2ADB-90C40D62A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514350"/>
            <a:ext cx="11715750" cy="3486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e-NP" sz="5300" b="1" dirty="0"/>
              <a:t>आधारभूत तह कक्षा ६</a:t>
            </a:r>
            <a:r>
              <a:rPr lang="en-US" sz="5300" b="1" dirty="0"/>
              <a:t>- </a:t>
            </a:r>
            <a:r>
              <a:rPr lang="ne-NP" sz="5300" b="1" dirty="0"/>
              <a:t>८ शिक्षकहरूको क्षमता अभिवृद्धि तालिम </a:t>
            </a:r>
            <a:br>
              <a:rPr lang="ne-NP" sz="5300" b="1" dirty="0"/>
            </a:br>
            <a:r>
              <a:rPr lang="ne-NP" sz="2800" dirty="0"/>
              <a:t>२०८०</a:t>
            </a:r>
            <a:r>
              <a:rPr lang="en-US" sz="2800" dirty="0"/>
              <a:t>/</a:t>
            </a:r>
            <a:r>
              <a:rPr lang="ne-NP" sz="2800" dirty="0"/>
              <a:t>०९</a:t>
            </a:r>
            <a:r>
              <a:rPr lang="en-US" sz="2800" dirty="0"/>
              <a:t>/</a:t>
            </a:r>
            <a:r>
              <a:rPr lang="ne-NP" sz="2800" dirty="0"/>
              <a:t>०२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FC88B-BA7F-97C5-3F8B-5E39DF357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3387"/>
            <a:ext cx="9144000" cy="1728787"/>
          </a:xfrm>
        </p:spPr>
        <p:txBody>
          <a:bodyPr>
            <a:normAutofit lnSpcReduction="10000"/>
          </a:bodyPr>
          <a:lstStyle/>
          <a:p>
            <a:pPr algn="r"/>
            <a:r>
              <a:rPr lang="ne-NP" dirty="0"/>
              <a:t>प्रस्तोता </a:t>
            </a:r>
          </a:p>
          <a:p>
            <a:pPr algn="r"/>
            <a:r>
              <a:rPr lang="ne-NP" dirty="0"/>
              <a:t>हेरम्बराज बास्तोला</a:t>
            </a:r>
          </a:p>
          <a:p>
            <a:pPr algn="r"/>
            <a:r>
              <a:rPr lang="en-US" dirty="0">
                <a:hlinkClick r:id="rId2"/>
              </a:rPr>
              <a:t>herambarajb@gmail.com</a:t>
            </a:r>
            <a:endParaRPr lang="en-US" dirty="0"/>
          </a:p>
          <a:p>
            <a:pPr algn="r"/>
            <a:r>
              <a:rPr lang="ne-NP" dirty="0"/>
              <a:t>महेम्द्र रत्न क्याम्पस</a:t>
            </a:r>
            <a:r>
              <a:rPr lang="en-US" dirty="0"/>
              <a:t>,</a:t>
            </a:r>
            <a:r>
              <a:rPr lang="ne-NP" dirty="0"/>
              <a:t> ताहाचल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0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8736-9812-3A68-2531-2348E748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dirty="0"/>
              <a:t>भाषामा न्यायको सवाल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65C06F-0516-FD8A-701A-146B61CDC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155579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AFDC-BBAC-A197-7030-0E4F94DF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365125"/>
            <a:ext cx="11287125" cy="1325563"/>
          </a:xfrm>
        </p:spPr>
        <p:txBody>
          <a:bodyPr/>
          <a:lstStyle/>
          <a:p>
            <a:r>
              <a:rPr lang="ne-NP" dirty="0"/>
              <a:t>हरेक विद्यार्थीमा विशिष्ट सिकाइ क्षमता हुन्छ 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9EA26-72BF-78A4-AFFE-78F175824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lnSpc>
                <a:spcPct val="150000"/>
              </a:lnSpc>
              <a:buNone/>
            </a:pPr>
            <a:r>
              <a:rPr lang="ne-NP" dirty="0"/>
              <a:t>कक्षामा वैयक्तिक सहयोगको आवश्यकता हुनसक्छ ।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794935-F0CE-6A0E-BA1D-195D399B4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4351338"/>
          </a:xfrm>
        </p:spPr>
      </p:pic>
    </p:spTree>
    <p:extLst>
      <p:ext uri="{BB962C8B-B14F-4D97-AF65-F5344CB8AC3E}">
        <p14:creationId xmlns:p14="http://schemas.microsoft.com/office/powerpoint/2010/main" val="99009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266C-6169-9138-F7C6-07E22C74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dirty="0"/>
              <a:t>सिकारुको भाषिक पृष्ठभूमि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57D74-ED24-7A80-0BB6-4926A501C8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/>
              <a:t>कक्षामा भिन्नभिन्न भाषिक पृष्ठभूमिका विद्यार्थी हुनसक्छन् ।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B2A522-6532-3C01-807F-079753971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57463" cy="4351337"/>
          </a:xfrm>
        </p:spPr>
      </p:pic>
    </p:spTree>
    <p:extLst>
      <p:ext uri="{BB962C8B-B14F-4D97-AF65-F5344CB8AC3E}">
        <p14:creationId xmlns:p14="http://schemas.microsoft.com/office/powerpoint/2010/main" val="7105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A320-8456-E6BE-DCA5-809B2727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dirty="0"/>
              <a:t>शिक्षकबाट अपेक्षा गरिएको भूमिका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137D8F-E24D-25B8-D9A7-4539D922A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4" y="1825625"/>
            <a:ext cx="5110712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087126-F88A-6536-3562-1D4C80FF1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4"/>
            <a:ext cx="5181600" cy="4351337"/>
          </a:xfrm>
        </p:spPr>
      </p:pic>
    </p:spTree>
    <p:extLst>
      <p:ext uri="{BB962C8B-B14F-4D97-AF65-F5344CB8AC3E}">
        <p14:creationId xmlns:p14="http://schemas.microsoft.com/office/powerpoint/2010/main" val="534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6C05-C27B-355C-DE4E-36C0D4CD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dirty="0"/>
              <a:t>शिक्षकको भूमिका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6376-2174-FECA-0DCE-49870E0A5A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/>
              <a:t>अपेक्षा नगरिएको भूमिका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BF457-4422-C1AB-539A-5F93A7594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4"/>
            <a:ext cx="5181598" cy="5032375"/>
          </a:xfrm>
        </p:spPr>
      </p:pic>
    </p:spTree>
    <p:extLst>
      <p:ext uri="{BB962C8B-B14F-4D97-AF65-F5344CB8AC3E}">
        <p14:creationId xmlns:p14="http://schemas.microsoft.com/office/powerpoint/2010/main" val="18817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81A0-B57B-83EF-56C4-D1FE6218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ne-NP" dirty="0"/>
              <a:t>गीत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42A2-167B-FA78-97F9-7350B538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942976"/>
            <a:ext cx="11053762" cy="5915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e-NP" dirty="0"/>
              <a:t>सबैजातको फूलवारी यो बहुभाषा भेष </a:t>
            </a:r>
          </a:p>
          <a:p>
            <a:pPr marL="0" indent="0">
              <a:buNone/>
            </a:pPr>
            <a:r>
              <a:rPr lang="ne-NP" dirty="0"/>
              <a:t>जन्मी हुर्क्यौँ नेपालै हो प्यारो हाम्रो देश ।</a:t>
            </a:r>
          </a:p>
          <a:p>
            <a:pPr marL="0" indent="0">
              <a:buNone/>
            </a:pPr>
            <a:r>
              <a:rPr lang="ne-NP" dirty="0"/>
              <a:t>  </a:t>
            </a:r>
          </a:p>
          <a:p>
            <a:pPr marL="0" indent="0">
              <a:buNone/>
            </a:pPr>
            <a:r>
              <a:rPr lang="ne-NP" dirty="0"/>
              <a:t>	बहुजाति भाषा धर्म कति राम्रो राम्रो </a:t>
            </a:r>
          </a:p>
          <a:p>
            <a:pPr marL="0" indent="0">
              <a:buNone/>
            </a:pPr>
            <a:r>
              <a:rPr lang="ne-NP" dirty="0"/>
              <a:t>	नेपाली हो सम्पर्कको साझा भाषा हाम्रो</a:t>
            </a:r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/>
              <a:t>		सिकाए‌की आमाले छिन् मातृभाषा पहिले, </a:t>
            </a:r>
          </a:p>
          <a:p>
            <a:pPr marL="0" indent="0">
              <a:buNone/>
            </a:pPr>
            <a:r>
              <a:rPr lang="ne-NP" dirty="0"/>
              <a:t>		नेपाली नि शुद्ध पारी बोल्नु पर्छ अहिले,</a:t>
            </a:r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/>
              <a:t>			थाहै नपाइ बानी बस्यो मातृ‌भाषा बोल्न</a:t>
            </a:r>
          </a:p>
          <a:p>
            <a:pPr marL="0" indent="0">
              <a:buNone/>
            </a:pPr>
            <a:r>
              <a:rPr lang="ne-NP" dirty="0"/>
              <a:t>			यही भाषामा सजिलो छ मनका कुरा खोल्न</a:t>
            </a:r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/>
              <a:t>				सम्पर्कलाई साझा भाषा नेपाली हो हाम्रो </a:t>
            </a:r>
          </a:p>
          <a:p>
            <a:pPr marL="0" indent="0">
              <a:buNone/>
            </a:pPr>
            <a:r>
              <a:rPr lang="ne-NP" dirty="0"/>
              <a:t>				मातृ‌भाषा जस्तै गरी बनाउनु छ राम्रो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16B3-05F5-0538-D54D-2709134F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838"/>
          </a:xfrm>
        </p:spPr>
        <p:txBody>
          <a:bodyPr>
            <a:normAutofit fontScale="90000"/>
          </a:bodyPr>
          <a:lstStyle/>
          <a:p>
            <a:pPr algn="ctr"/>
            <a:r>
              <a:rPr lang="ne-NP" dirty="0"/>
              <a:t>एउटा गीत गाऊँ है त 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2143A-F53B-EC89-E14D-B0B9F348D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42964"/>
            <a:ext cx="5876925" cy="601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(</a:t>
            </a:r>
            <a:r>
              <a:rPr lang="ne-NP" sz="2400" dirty="0"/>
              <a:t>सबैजातको फूलवारी यो बहुभाषा भेष</a:t>
            </a:r>
            <a:r>
              <a:rPr lang="en-US" sz="2400" dirty="0"/>
              <a:t>)</a:t>
            </a:r>
            <a:r>
              <a:rPr lang="ne-NP" sz="2400" dirty="0"/>
              <a:t>२</a:t>
            </a:r>
            <a:r>
              <a:rPr lang="en-US" sz="2400" dirty="0"/>
              <a:t> </a:t>
            </a:r>
            <a:r>
              <a:rPr lang="ne-NP" sz="2400" dirty="0"/>
              <a:t> </a:t>
            </a:r>
          </a:p>
          <a:p>
            <a:pPr marL="0" indent="0">
              <a:buNone/>
            </a:pPr>
            <a:r>
              <a:rPr lang="ne-NP" sz="2400" dirty="0"/>
              <a:t>जन्मी हुर्क्यौँ नेपालै हो </a:t>
            </a:r>
            <a:r>
              <a:rPr lang="en-US" sz="2400" dirty="0"/>
              <a:t>(</a:t>
            </a:r>
            <a:r>
              <a:rPr lang="ne-NP" sz="2400" dirty="0"/>
              <a:t>प्यारो हाम्रो देश ।</a:t>
            </a:r>
            <a:r>
              <a:rPr lang="en-US" sz="2400" dirty="0"/>
              <a:t>)</a:t>
            </a:r>
            <a:r>
              <a:rPr lang="ne-NP" sz="2400" dirty="0"/>
              <a:t>२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lnSpc>
                <a:spcPct val="200000"/>
              </a:lnSpc>
              <a:buNone/>
            </a:pPr>
            <a:r>
              <a:rPr lang="ne-NP" sz="2000" dirty="0"/>
              <a:t>साह्रै सुन्दर छ देश हाम्रो, हे बरै बस्या छौँ मिलेर,  साझा भाषा संस्कृति राम्रो, ए हे बरै जोगाऊँ है जुटेर !</a:t>
            </a:r>
          </a:p>
          <a:p>
            <a:pPr marL="0" indent="0">
              <a:buNone/>
            </a:pPr>
            <a:r>
              <a:rPr lang="ne-NP" sz="2400" dirty="0"/>
              <a:t>  </a:t>
            </a:r>
          </a:p>
          <a:p>
            <a:pPr marL="0" indent="0">
              <a:buNone/>
            </a:pPr>
            <a:r>
              <a:rPr lang="ne-NP" sz="2400" dirty="0"/>
              <a:t>बहुजाति भाषा धर्म कति राम्रो राम्रो </a:t>
            </a:r>
          </a:p>
          <a:p>
            <a:pPr marL="0" indent="0">
              <a:buNone/>
            </a:pPr>
            <a:r>
              <a:rPr lang="ne-NP" sz="2400" dirty="0"/>
              <a:t>नेपाली हो सम्पर्कको साझा भाषा हाम्रो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r>
              <a:rPr lang="ne-NP" sz="2400" dirty="0"/>
              <a:t>साह्रै सुन्दर छ देश हाम्रो</a:t>
            </a:r>
            <a:r>
              <a:rPr lang="en-US" sz="2400" dirty="0"/>
              <a:t>…………………………</a:t>
            </a: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FCCAA-F458-C267-A88B-118C8DAC2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42964"/>
            <a:ext cx="5876925" cy="601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e-NP" sz="2400" dirty="0"/>
              <a:t>सिकाए‌की आमाले छिन् मातृभाषा पहिले, </a:t>
            </a:r>
          </a:p>
          <a:p>
            <a:pPr marL="0" indent="0">
              <a:buNone/>
            </a:pPr>
            <a:r>
              <a:rPr lang="ne-NP" sz="2400" dirty="0"/>
              <a:t>नेपाली नि शुद्ध पारी बोल्नु पर्छ मैले,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e-NP" sz="2400" dirty="0"/>
              <a:t>साह्रै सुन्दर छ देश हाम्रो</a:t>
            </a:r>
            <a:r>
              <a:rPr lang="en-US" sz="2400" dirty="0"/>
              <a:t>…………………………</a:t>
            </a: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r>
              <a:rPr lang="ne-NP" sz="2400" dirty="0"/>
              <a:t>थाहै नपाइ बानी बस्यो मातृ‌भाषा बोल्न</a:t>
            </a:r>
          </a:p>
          <a:p>
            <a:pPr marL="0" indent="0">
              <a:buNone/>
            </a:pPr>
            <a:r>
              <a:rPr lang="ne-NP" sz="2400" dirty="0"/>
              <a:t>यही भाषामा सजिलो छ मनका कुरा खोल्न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e-NP" sz="2400" dirty="0"/>
              <a:t>साह्रै सुन्दर छ देश हाम्रो</a:t>
            </a:r>
            <a:r>
              <a:rPr lang="en-US" sz="2400" dirty="0"/>
              <a:t>…………………………</a:t>
            </a: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r>
              <a:rPr lang="ne-NP" sz="2400" dirty="0"/>
              <a:t>सम्पर्कलाई साझा भाषा नेपाली हो हाम्रो </a:t>
            </a:r>
          </a:p>
          <a:p>
            <a:pPr marL="0" indent="0">
              <a:buNone/>
            </a:pPr>
            <a:r>
              <a:rPr lang="ne-NP" sz="2400" dirty="0"/>
              <a:t>मातृ‌भाषा जस्तै गरी बनाउनु छ राम्रो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e-NP" sz="2400" dirty="0"/>
              <a:t>साह्रै सुन्दर छ देश हाम्रो</a:t>
            </a:r>
            <a:r>
              <a:rPr lang="en-US" sz="2400" dirty="0"/>
              <a:t>…………………………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231D1E-648E-194F-2A78-257996997B22}"/>
              </a:ext>
            </a:extLst>
          </p:cNvPr>
          <p:cNvSpPr txBox="1"/>
          <p:nvPr/>
        </p:nvSpPr>
        <p:spPr>
          <a:xfrm>
            <a:off x="428625" y="3244334"/>
            <a:ext cx="10929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e-NP" sz="4400" dirty="0"/>
              <a:t>दोस्रो भाषाका रूपमा नेपाली शिक्षण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96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8438-D5A4-E67B-6D00-7DF99F58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13808" cy="1325563"/>
          </a:xfrm>
        </p:spPr>
        <p:txBody>
          <a:bodyPr/>
          <a:lstStyle/>
          <a:p>
            <a:pPr algn="ctr"/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नेपाली भाषा शिक्षणमा देखिने तीन प्रवृति</a:t>
            </a:r>
            <a:endParaRPr lang="ne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C4D39-8D6A-D7C5-67D3-7E5D043E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12013809" cy="48424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hindiNumPeriod"/>
            </a:pPr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पहिलो प्रवृत्ति </a:t>
            </a:r>
          </a:p>
          <a:p>
            <a:pPr marL="0" indent="0">
              <a:buNone/>
            </a:pPr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भाषा शिक्षणको शून्य स्थिति </a:t>
            </a:r>
          </a:p>
          <a:p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अर्थ्याउने विधि </a:t>
            </a:r>
          </a:p>
          <a:p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पढपढ विधि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       (</a:t>
            </a:r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यो समस्याग्रस्त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विधि हो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)</a:t>
            </a:r>
            <a:r>
              <a:rPr lang="ne-NP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pPr marL="514350" indent="-514350">
              <a:buAutoNum type="hindiNumPeriod" startAt="2"/>
            </a:pPr>
            <a:r>
              <a:rPr lang="ne-NP" b="0" i="0" dirty="0"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दोस्रो प्रवृत्ति </a:t>
            </a:r>
            <a:endParaRPr lang="en-US" b="0" i="0" dirty="0">
              <a:effectLst/>
              <a:highlight>
                <a:srgbClr val="FFFF00"/>
              </a:highlight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ne-NP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सुधारात्मक / विकासशील स्थिति </a:t>
            </a:r>
            <a:endParaRPr lang="en-US" b="0" i="0" dirty="0">
              <a:solidFill>
                <a:srgbClr val="050505"/>
              </a:solidFill>
              <a:effectLst/>
              <a:highlight>
                <a:srgbClr val="FFFF00"/>
              </a:highlight>
              <a:latin typeface="Segoe UI Historic" panose="020B0502040204020203" pitchFamily="34" charset="0"/>
            </a:endParaRPr>
          </a:p>
          <a:p>
            <a:r>
              <a:rPr lang="ne-NP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साहित्यमा जानकार तर भाषिक सीपका शिक्षणमा कम</a:t>
            </a:r>
            <a:r>
              <a:rPr lang="en-US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,</a:t>
            </a:r>
          </a:p>
          <a:p>
            <a:r>
              <a:rPr lang="ne-NP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व्याकरणको ज्ञाता तर निर्दिष्ट लक्ष्यप्रति बेखबर</a:t>
            </a:r>
            <a:r>
              <a:rPr lang="en-US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 </a:t>
            </a:r>
            <a:endParaRPr lang="en-US" b="0" i="0" dirty="0">
              <a:solidFill>
                <a:srgbClr val="050505"/>
              </a:solidFill>
              <a:effectLst/>
              <a:highlight>
                <a:srgbClr val="FFFF00"/>
              </a:highlight>
              <a:latin typeface="Segoe UI Historic" panose="020B0502040204020203" pitchFamily="34" charset="0"/>
            </a:endParaRPr>
          </a:p>
          <a:p>
            <a:r>
              <a:rPr lang="ne-NP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साहित्यकारका बारे बढी रुची राख्ने पाठ्‌यक्रमको सीमाबारे कम ध्यान दिने । </a:t>
            </a:r>
            <a:r>
              <a:rPr lang="en-US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		(</a:t>
            </a:r>
            <a:r>
              <a:rPr lang="ne-NP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पहिलो प्रवृत्ति भन्दा सुधारात्मक</a:t>
            </a:r>
            <a:r>
              <a:rPr lang="en-US" b="0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)</a:t>
            </a:r>
            <a:endParaRPr lang="ne-NP" dirty="0">
              <a:highlight>
                <a:srgbClr val="FFFF00"/>
              </a:highlight>
            </a:endParaRPr>
          </a:p>
          <a:p>
            <a:endParaRPr lang="ne-NP" dirty="0"/>
          </a:p>
        </p:txBody>
      </p:sp>
    </p:spTree>
    <p:extLst>
      <p:ext uri="{BB962C8B-B14F-4D97-AF65-F5344CB8AC3E}">
        <p14:creationId xmlns:p14="http://schemas.microsoft.com/office/powerpoint/2010/main" val="358035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3986-2942-7FE6-7EDD-50C41399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759654"/>
            <a:ext cx="11971606" cy="59365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३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तेस्रो प्रवृत्ति </a:t>
            </a:r>
            <a:endParaRPr lang="en-US" b="0" i="0" dirty="0">
              <a:solidFill>
                <a:srgbClr val="00B050"/>
              </a:solidFill>
              <a:effectLst/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नेपाली भाषा शिक्षणको विकसित स्थिति </a:t>
            </a:r>
            <a:endParaRPr lang="en-US" b="0" i="0" dirty="0">
              <a:solidFill>
                <a:srgbClr val="00B050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कक्षाको आवश्यकता अनुसार आफ्ना विषयमा दक्षता राख्नु, </a:t>
            </a:r>
            <a:endParaRPr lang="en-US" b="0" i="0" dirty="0">
              <a:solidFill>
                <a:srgbClr val="00B050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भाषा क</a:t>
            </a:r>
            <a:r>
              <a:rPr lang="ne-NP" dirty="0">
                <a:solidFill>
                  <a:srgbClr val="00B050"/>
                </a:solidFill>
                <a:latin typeface="Segoe UI Historic" panose="020B0502040204020203" pitchFamily="34" charset="0"/>
              </a:rPr>
              <a:t>क्षा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लाई भाषिक कार्यकलापको कक्षाका रूपमा सन्चालन गर्नु,</a:t>
            </a:r>
          </a:p>
          <a:p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पाठ्‌यवस्तुलाई कक्षामा उद्देश्यपूर्ण र व्यवस्थित ढङ‌गले प्रस्तुत गर्ने, </a:t>
            </a:r>
          </a:p>
          <a:p>
            <a:pPr>
              <a:lnSpc>
                <a:spcPct val="11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खास कक्षामा अपेक्षित नेपाली भाषाका (उच्चार्य ध्वनिहरूको विभेदीकरण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श्रतिबोध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शब्दोच्चारण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मौखिक रचना, पठनबोध, सस्वरवाचन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मौनपठन द्रूतपठन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शब्दार्थ ज्ञान आदि ) सक्षमताका लागि त्यसै अनुसारका कार्यकलाप गराउने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</a:t>
            </a:r>
            <a:endParaRPr lang="en-US" b="0" i="0" dirty="0">
              <a:solidFill>
                <a:srgbClr val="00B050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कक्षामा भाषिक विविधताको स्थिति पहिल्याई आवश्यकता अनुरूप कार्यकलाप गराउने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मौखिक अभिव्यक्ति गर्दा विषय र भ</a:t>
            </a:r>
            <a:r>
              <a:rPr lang="ne-NP" dirty="0">
                <a:solidFill>
                  <a:srgbClr val="00B050"/>
                </a:solidFill>
                <a:latin typeface="Segoe UI Historic" panose="020B0502040204020203" pitchFamily="34" charset="0"/>
              </a:rPr>
              <a:t>ा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वअनुरूपको शैलीमा प्रस्तुत हुन प्रेरित गर्ने</a:t>
            </a:r>
            <a:r>
              <a:rPr lang="en-US" dirty="0">
                <a:solidFill>
                  <a:srgbClr val="00B050"/>
                </a:solidFill>
                <a:latin typeface="Segoe UI Historic" panose="020B0502040204020203" pitchFamily="34" charset="0"/>
              </a:rPr>
              <a:t>,</a:t>
            </a:r>
            <a:endParaRPr lang="en-US" b="0" i="0" dirty="0">
              <a:solidFill>
                <a:srgbClr val="00B050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ne-NP" dirty="0">
                <a:solidFill>
                  <a:srgbClr val="00B050"/>
                </a:solidFill>
                <a:latin typeface="Segoe UI Historic" panose="020B0502040204020203" pitchFamily="34" charset="0"/>
              </a:rPr>
              <a:t>मातृ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भाषाका प्रभावका कारण नेपाली भाषा प्रयोगमा परेको फरक पहिचान गरी सस्नेह सिकाइ सहजीकरण गर्ने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।</a:t>
            </a:r>
            <a:endParaRPr lang="ne-NP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e-NP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2BB33D-173A-7A35-858A-9DE790C1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6"/>
          </a:xfrm>
        </p:spPr>
        <p:txBody>
          <a:bodyPr>
            <a:normAutofit fontScale="90000"/>
          </a:bodyPr>
          <a:lstStyle/>
          <a:p>
            <a:pPr algn="r"/>
            <a:r>
              <a:rPr lang="ne-NP" dirty="0"/>
              <a:t>क्रमश</a:t>
            </a:r>
            <a:r>
              <a:rPr lang="en-US" dirty="0"/>
              <a:t>:</a:t>
            </a:r>
            <a:endParaRPr lang="ne-NP" dirty="0"/>
          </a:p>
        </p:txBody>
      </p:sp>
    </p:spTree>
    <p:extLst>
      <p:ext uri="{BB962C8B-B14F-4D97-AF65-F5344CB8AC3E}">
        <p14:creationId xmlns:p14="http://schemas.microsoft.com/office/powerpoint/2010/main" val="223169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60B9-E33D-EE96-9548-5B4539CF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r"/>
            <a:r>
              <a:rPr lang="ne-NP" dirty="0"/>
              <a:t>क्रमश</a:t>
            </a:r>
            <a:r>
              <a:rPr lang="en-US" dirty="0"/>
              <a:t>:</a:t>
            </a:r>
            <a:endParaRPr lang="ne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7FF1-AB62-4080-1B13-EFA21E07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844062"/>
            <a:ext cx="10847363" cy="53329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सान्दर्भिक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उपयुक्त शैक्षिक सामाग्रीबाट सुसज्जित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  <a:endParaRPr lang="en-US" dirty="0">
              <a:solidFill>
                <a:srgbClr val="00B050"/>
              </a:solidFill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योजनावद्ध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विद्यार्थीलाइ उत्प्रेरित गर्ने खालको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सिकाइलाई सहयोगी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समावेशी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सिकारु र सिकाइलाई सम्मान ।</a:t>
            </a:r>
            <a:endParaRPr lang="ne-NP" dirty="0">
              <a:solidFill>
                <a:srgbClr val="00B050"/>
              </a:solidFill>
            </a:endParaRPr>
          </a:p>
          <a:p>
            <a:endParaRPr lang="ne-NP" dirty="0"/>
          </a:p>
        </p:txBody>
      </p:sp>
    </p:spTree>
    <p:extLst>
      <p:ext uri="{BB962C8B-B14F-4D97-AF65-F5344CB8AC3E}">
        <p14:creationId xmlns:p14="http://schemas.microsoft.com/office/powerpoint/2010/main" val="213196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3807-830C-EF88-336F-8E365828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बालकेन्द्रित शिक्षण विधिका मान्यताहरू</a:t>
            </a:r>
            <a:endParaRPr lang="ne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A8C3-32B7-2DF5-8773-FFC12C8D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शिक्षण विद्यार्थी केन्द्रित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endParaRPr lang="en-US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चुनौतीपूर्ण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endParaRPr lang="en-US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शिक्षण विषयवीचको घनिष्टता कायम हुने</a:t>
            </a:r>
            <a:r>
              <a:rPr 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वातावरण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उपलब्धि/प्रतिफलउन्मुख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endParaRPr lang="ne-NP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रमाइलो, जीवन्त र रुचिकर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endParaRPr lang="ne-NP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विविध क्रियाकलापमुखी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endParaRPr lang="ne-NP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पृष्ठपोषक हुनुपर्छ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लचकदार हुनुपर्छ ।</a:t>
            </a:r>
            <a:endParaRPr lang="ne-NP" dirty="0"/>
          </a:p>
        </p:txBody>
      </p:sp>
    </p:spTree>
    <p:extLst>
      <p:ext uri="{BB962C8B-B14F-4D97-AF65-F5344CB8AC3E}">
        <p14:creationId xmlns:p14="http://schemas.microsoft.com/office/powerpoint/2010/main" val="343892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79E5-AD6E-7E01-F894-5E6FFD4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पाठ्यक्रम निर्दिष्ट सिकाइ सहजीकरण प्रक्रिया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2ECE1-CC31-1139-A577-EF01CAFA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825625"/>
            <a:ext cx="11535508" cy="4912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सुनाइ र बोलाइ सिप विकासका लागि यसमा मौखिक अन्तरक्रिया, धारणा निर्माण र प्रस्तुति, सुनाइ र अभिव्यक्ति, सुनाइको तथ्य, प्रतिक्रिया, सञ्चार, संस्कृति, अनुभूति, घटना, कल्पनासँगको सम्बन्ध एवम् दृष्टि निर्माणसम्बद्ध क्रियाकलापमा जोड दिने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endParaRPr lang="en-US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पठन र बोध, लेखन अभ्यास, शब्दभण्डारको ज्ञान तथा प्रयोग र कार्यमूलक व्याकरणको पहिचान र प्रयोगलाई भाषिक क्रियाकलापमा समावेश गर्ने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endParaRPr lang="en-US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विद्यार्थीको 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व्यक्तिगत भिन्नता र सिकाइ क्षमताका 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आधारमा सिकाइलाई प्रोत्साहन गर्ने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विद्यार्थी केन्द्रित र 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बालमैत्री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शिक्षण विधि अपनाई निरन्तर सिकाइमा जोड गर्ने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4012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D4C-65BB-5492-94F1-D6D56C5D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r"/>
            <a:r>
              <a:rPr lang="ne-NP" dirty="0"/>
              <a:t>क्रमश</a:t>
            </a:r>
            <a:r>
              <a:rPr lang="en-US" dirty="0"/>
              <a:t>:</a:t>
            </a:r>
            <a:endParaRPr lang="ne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3B76D-87F2-D1F6-4BDE-65D34915A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681038"/>
            <a:ext cx="11690252" cy="60292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विद्यार्थीको सहभागितामा योजना निर्माण, परियोजना कार्य, क्षेत्र भ्रमण, समस्या समाधान, खोजमूलक अध्ययन, प्रवर्तनमुखी शिक्षण पद्धतिलाई सिकाइ सहजीकरण विधिका रूपमा कार्यान्वयन गर्ने</a:t>
            </a:r>
            <a:endParaRPr lang="ne-NP" dirty="0"/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प्रयोगात्मक पक्षमा जोड दिई सिक्ने अवसर प्रदान गर्ने </a:t>
            </a:r>
            <a:endParaRPr lang="en-US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पठनपाठनमा सूचना तथा सञ्चार प्रविधिलाई उपलब्ध साधन, स्रोत र आवश्यकताअनुसार उपयोग गर्ने </a:t>
            </a:r>
            <a:endParaRPr lang="en-US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बालकेन्द्रित, सिकाइकेन्द्रित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अनुभवकेन्द्रित, उद्देश्यमूलक र विविधतामा आधारित सिकाइ सहजीकरण प्रक्रिया सञ्चालन गर्ने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शिक्षकले 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सहजकर्ता, उत्प्रेरक, प्रवर्धक र खोजकर्ता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का रूपमा भूमिका निर्वाह गर्ने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सिकाइ सहजीकरण गर्दा आवश्यकतानुसार </a:t>
            </a:r>
            <a:r>
              <a:rPr lang="ne-NP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द्विभाषिक र बहुभाषिक </a:t>
            </a:r>
            <a:r>
              <a:rPr lang="ne-N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सिकाइ सहजीकरणका क्रियाकलाप अवलम्बन गर्ने ।</a:t>
            </a:r>
            <a:endParaRPr lang="ne-NP" dirty="0"/>
          </a:p>
        </p:txBody>
      </p:sp>
    </p:spTree>
    <p:extLst>
      <p:ext uri="{BB962C8B-B14F-4D97-AF65-F5344CB8AC3E}">
        <p14:creationId xmlns:p14="http://schemas.microsoft.com/office/powerpoint/2010/main" val="254641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C994-3768-5C67-E65D-745154F9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dirty="0"/>
              <a:t>समानता कि न्याय 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B5741-D5A3-BC98-058E-17A02B4D0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0067"/>
            <a:ext cx="10515600" cy="466280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E4B733-CC72-A5F2-A530-3D94EB891178}"/>
              </a:ext>
            </a:extLst>
          </p:cNvPr>
          <p:cNvSpPr/>
          <p:nvPr/>
        </p:nvSpPr>
        <p:spPr>
          <a:xfrm>
            <a:off x="7705727" y="5514977"/>
            <a:ext cx="2143125" cy="700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/>
              <a:t>समता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CD21A-AC89-D1BE-853F-853C6E709796}"/>
              </a:ext>
            </a:extLst>
          </p:cNvPr>
          <p:cNvSpPr/>
          <p:nvPr/>
        </p:nvSpPr>
        <p:spPr>
          <a:xfrm>
            <a:off x="2786063" y="5514976"/>
            <a:ext cx="1700212" cy="700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/>
              <a:t>समानता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701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Historic</vt:lpstr>
      <vt:lpstr>Office Theme</vt:lpstr>
      <vt:lpstr>आधारभूत तह कक्षा ६- ८ शिक्षकहरूको क्षमता अभिवृद्धि तालिम  २०८०/०९/०२</vt:lpstr>
      <vt:lpstr>PowerPoint Presentation</vt:lpstr>
      <vt:lpstr>नेपाली भाषा शिक्षणमा देखिने तीन प्रवृति</vt:lpstr>
      <vt:lpstr>क्रमश:</vt:lpstr>
      <vt:lpstr>क्रमश:</vt:lpstr>
      <vt:lpstr>बालकेन्द्रित शिक्षण विधिका मान्यताहरू</vt:lpstr>
      <vt:lpstr>पाठ्यक्रम निर्दिष्ट सिकाइ सहजीकरण प्रक्रिया</vt:lpstr>
      <vt:lpstr>क्रमश:</vt:lpstr>
      <vt:lpstr>समानता कि न्याय ?</vt:lpstr>
      <vt:lpstr>भाषामा न्यायको सवाल</vt:lpstr>
      <vt:lpstr>हरेक विद्यार्थीमा विशिष्ट सिकाइ क्षमता हुन्छ ।</vt:lpstr>
      <vt:lpstr>सिकारुको भाषिक पृष्ठभूमि</vt:lpstr>
      <vt:lpstr>शिक्षकबाट अपेक्षा गरिएको भूमिका</vt:lpstr>
      <vt:lpstr>शिक्षकको भूमिका</vt:lpstr>
      <vt:lpstr>गीत</vt:lpstr>
      <vt:lpstr>एउटा गीत गाऊँ है त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</dc:creator>
  <cp:lastModifiedBy>RS</cp:lastModifiedBy>
  <cp:revision>5</cp:revision>
  <dcterms:created xsi:type="dcterms:W3CDTF">2023-12-13T10:55:24Z</dcterms:created>
  <dcterms:modified xsi:type="dcterms:W3CDTF">2023-12-17T15:03:49Z</dcterms:modified>
</cp:coreProperties>
</file>